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96374" autoAdjust="0"/>
  </p:normalViewPr>
  <p:slideViewPr>
    <p:cSldViewPr>
      <p:cViewPr varScale="1">
        <p:scale>
          <a:sx n="107" d="100"/>
          <a:sy n="107" d="100"/>
        </p:scale>
        <p:origin x="1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80" r:id="rId6"/>
    <p:sldLayoutId id="2147483683" r:id="rId7"/>
    <p:sldLayoutId id="2147483681" r:id="rId8"/>
    <p:sldLayoutId id="2147483674" r:id="rId9"/>
    <p:sldLayoutId id="2147483687" r:id="rId10"/>
    <p:sldLayoutId id="2147483676" r:id="rId11"/>
    <p:sldLayoutId id="2147483675" r:id="rId12"/>
    <p:sldLayoutId id="2147483684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630A0-2123-4DC9-8099-19CC0FA7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D6D62-BD92-4445-973F-75486B23F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EEA70-AD79-4FC2-8724-972C14F238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2590800"/>
            <a:ext cx="6400800" cy="914400"/>
          </a:xfrm>
        </p:spPr>
        <p:txBody>
          <a:bodyPr/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to web development</a:t>
            </a:r>
            <a:br>
              <a:rPr lang="en-US" dirty="0"/>
            </a:br>
            <a:r>
              <a:rPr lang="en-US" dirty="0"/>
              <a:t>with PHP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1FD8-49A1-43FD-83F4-56953509FE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6D212-5D88-42DC-9BB0-B9D07304C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3FB6-490F-407B-AC09-FE1D764A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protocols that web applications depend upon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46BC8-8B01-4A31-AEAF-287A688A6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HyperText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Transfer Protocol (HTTP)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Transmission Control Protocol/Internet Protocol (TCP/IP)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7368-885B-4884-9695-B5DE7CD8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FA96F-84F1-4D6B-A651-A2CCCFF7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5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3D75-ACF2-40D1-9ECC-625B1032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dynamic web pages are processed with PHP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C2F0851D-AB7F-4F58-BA7D-662BA3DAF4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1524" y="1143000"/>
            <a:ext cx="6995554" cy="3429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ADD1E-705C-4258-B22B-4BB41572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CD57-82B7-49C1-85AF-87CFED9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C96D-FA26-4593-BBD9-75952B80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2400" b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terms for 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page processing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7C68A-0EAF-4A9B-BC43-5A60585710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HyperText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Markup Language (HTML)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static web page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 request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 response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dynamic web page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PHP interpreter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database server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render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47345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round trip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4492C-B3B0-4F9D-A278-28536A7E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861C1-2C06-4587-B4E3-C02EBC45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50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EDAB3-90FD-48C9-84D0-5EFCDB95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browsers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EBC7-B9CF-419B-8A50-334FAD778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Chrome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Safari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Firefox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servers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Apache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7CEC1-FA01-4084-9711-E5B838D2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C0E7F-872E-409B-B169-7DDC9797B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7182-9542-44D9-AEE6-AA9257B7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Database servers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115DE-1B15-41AF-AB47-9DD119EDE5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MySQL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Oracle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PostgreSQL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 SQL Server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EB81C-F088-4200-A556-9A6F10DF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7BC2B-2459-4697-AF84-FA5A20B6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5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2FDF-9AB0-4DBE-AFC0-E392E849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Highlights in the history of PHP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3B9B7-8D80-448C-8C59-4F8D06EE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D1EF2-8C85-4816-8974-D8CEEE3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28D2E168-D756-4934-8FF8-4EDB31599073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119133824"/>
              </p:ext>
            </p:extLst>
          </p:nvPr>
        </p:nvGraphicFramePr>
        <p:xfrm>
          <a:off x="914400" y="1111876"/>
          <a:ext cx="7315200" cy="4466608"/>
        </p:xfrm>
        <a:graphic>
          <a:graphicData uri="http://schemas.openxmlformats.org/drawingml/2006/table">
            <a:tbl>
              <a:tblPr firstRow="1"/>
              <a:tblGrid>
                <a:gridCol w="1143000">
                  <a:extLst>
                    <a:ext uri="{9D8B030D-6E8A-4147-A177-3AD203B41FA5}">
                      <a16:colId xmlns:a16="http://schemas.microsoft.com/office/drawing/2014/main" val="368440928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78675114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351181257"/>
                    </a:ext>
                  </a:extLst>
                </a:gridCol>
              </a:tblGrid>
              <a:tr h="33592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57632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Personal Home Page.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10102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PHP: Hypertext Processor.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082977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the Zend Engine.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12624"/>
                  </a:ext>
                </a:extLst>
              </a:tr>
              <a:tr h="48319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the Zend Engine II. Included support for the PHP Data Objects extension.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511961"/>
                  </a:ext>
                </a:extLst>
              </a:tr>
              <a:tr h="2731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N/A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Abandoned and never released.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81968"/>
                  </a:ext>
                </a:extLst>
              </a:tr>
              <a:tr h="69327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the Zend Engine III, which resulted in significant performance improvements over Zend Engine II.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776107"/>
                  </a:ext>
                </a:extLst>
              </a:tr>
              <a:tr h="69327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support for just-in-time (JIT) compilation, which can significantly improve performance for CPU-intensive applications.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69" marR="47269" marT="31513" marB="315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62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8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FAC6-EC69-4394-B496-91FCE512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Highlights in the history of MySQL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7819969E-B545-4ECD-A710-95A3A3A18B61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97742650"/>
              </p:ext>
            </p:extLst>
          </p:nvPr>
        </p:nvGraphicFramePr>
        <p:xfrm>
          <a:off x="1295400" y="1143000"/>
          <a:ext cx="6705600" cy="3981106"/>
        </p:xfrm>
        <a:graphic>
          <a:graphicData uri="http://schemas.openxmlformats.org/drawingml/2006/table">
            <a:tbl>
              <a:tblPr firstRow="1"/>
              <a:tblGrid>
                <a:gridCol w="1133183">
                  <a:extLst>
                    <a:ext uri="{9D8B030D-6E8A-4147-A177-3AD203B41FA5}">
                      <a16:colId xmlns:a16="http://schemas.microsoft.com/office/drawing/2014/main" val="2989558493"/>
                    </a:ext>
                  </a:extLst>
                </a:gridCol>
                <a:gridCol w="785374">
                  <a:extLst>
                    <a:ext uri="{9D8B030D-6E8A-4147-A177-3AD203B41FA5}">
                      <a16:colId xmlns:a16="http://schemas.microsoft.com/office/drawing/2014/main" val="2919096838"/>
                    </a:ext>
                  </a:extLst>
                </a:gridCol>
                <a:gridCol w="4787043">
                  <a:extLst>
                    <a:ext uri="{9D8B030D-6E8A-4147-A177-3AD203B41FA5}">
                      <a16:colId xmlns:a16="http://schemas.microsoft.com/office/drawing/2014/main" val="987886290"/>
                    </a:ext>
                  </a:extLst>
                </a:gridCol>
              </a:tblGrid>
              <a:tr h="38894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288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367003"/>
                  </a:ext>
                </a:extLst>
              </a:tr>
              <a:tr h="38894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3.23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original version of MySQL.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2437"/>
                  </a:ext>
                </a:extLst>
              </a:tr>
              <a:tr h="38894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support for unions.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396457"/>
                  </a:ext>
                </a:extLst>
              </a:tr>
              <a:tr h="68813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support for subqueries and prepared statements.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458813"/>
                  </a:ext>
                </a:extLst>
              </a:tr>
              <a:tr h="68813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support for stored procedures, triggers, views, and transactions.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58383"/>
                  </a:ext>
                </a:extLst>
              </a:tr>
              <a:tr h="68813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support for row-based replication and server log tables.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19733"/>
                  </a:ext>
                </a:extLst>
              </a:tr>
              <a:tr h="68813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Default storage engine now supports referential integrity.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8851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7AD15-0D07-4002-8ECE-51BCB584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3EFB1-E20B-4861-B66E-59B0CDDA6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9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8027-E6DC-453E-BBD0-D352FA4D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Highlights in the history of MySQL (continued)</a:t>
            </a:r>
            <a:endParaRPr lang="en-US" dirty="0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5A730776-8E1E-4E51-9DB6-000376744815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017918056"/>
              </p:ext>
            </p:extLst>
          </p:nvPr>
        </p:nvGraphicFramePr>
        <p:xfrm>
          <a:off x="1219200" y="1241168"/>
          <a:ext cx="6858000" cy="2187832"/>
        </p:xfrm>
        <a:graphic>
          <a:graphicData uri="http://schemas.openxmlformats.org/drawingml/2006/table">
            <a:tbl>
              <a:tblPr first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0473813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79154822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973100368"/>
                    </a:ext>
                  </a:extLst>
                </a:gridCol>
              </a:tblGrid>
              <a:tr h="38894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Version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8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112035"/>
                  </a:ext>
                </a:extLst>
              </a:tr>
              <a:tr h="38894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Introduced support for big data.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38155"/>
                  </a:ext>
                </a:extLst>
              </a:tr>
              <a:tr h="68813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25146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Included security improvements and other enhancements.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27389"/>
                  </a:ext>
                </a:extLst>
              </a:tr>
              <a:tr h="68813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900"/>
                        </a:spcAft>
                        <a:tabLst>
                          <a:tab pos="914400" algn="l"/>
                          <a:tab pos="2057400" algn="l"/>
                          <a:tab pos="45720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Security and account management improvements, including support for roles.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318" marR="67318" marT="44879" marB="44879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879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0C3CD-0972-45E0-A314-C3E29E18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F087C-785B-4CE7-9E2C-B209A7C3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6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882F5-EB37-48E9-9B44-FF965347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MySQL notes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9C47B-0624-4702-A73B-7AE929B6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MySQL was originally owned and sponsored by MySQL AB, a for-profit firm.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2008, Sun Microsystems acquired MySQL AB.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2009, Oracle Corporation acquired Sun Microsystems.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2009, many of the original developers of MySQL left MySQL AB and began working on a fork of the open-source code. One of the most popular of these forks is MariaDB.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Many large companies, including Wikipedia and Google, have replaced MySQL with MariaDB.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MariaDB intends to maintain high compatibility with MySQL so it can work as a drop-in replacement for MySQL.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XAMPP 5.6 and later include MariaDB, not MySQL.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AA89A-B161-4EFE-A70D-0EB77332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D075B-C493-410D-9648-55FDD8F37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1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01E8-0393-41B6-8E90-91C0D01B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page of an application (index.html)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66140FC6-2AEA-401E-9146-E7F105E566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4523" y="1219200"/>
            <a:ext cx="6754953" cy="32677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0D831-1EEC-4B5A-9DC1-4102FF9F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A6789-D85E-4956-B089-423440AA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470A-070E-46FF-8E22-63DACC0C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90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613AD-6FDE-4321-9ED8-EBE15708F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XAMPP control panel to start or stop Apache or MySQL when it is running on your own computer.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Deploy a PHP application on your own computer.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 a web application that’s on your own computer (1) by entering its URL into the address bar of a browser or (2) by getting and using an index of the applications on the web server.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  <a:tab pos="36576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View the source code for a web page in a web browser.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9F73F-0B5D-4D6B-9779-C86692E5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C27B6-C572-4747-8B99-0D2C9AFC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06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1A18-1D22-4A78-8A94-6BD52EA2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second page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FEC2844-80BF-4CF1-800D-335FD4C85F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705600" cy="324384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1D4D8-9BE9-4245-952C-A324DE6C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C331B-8A6F-441D-85AA-4F0306B8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3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A8FE-FCB1-4E5B-8C08-24E6A346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file (index.html)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D1E51-D52B-432C-A3AC-4C6EAAABAE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&lt;title&gt;Product Discount Calculator&lt;/title&gt;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="main.css"&gt;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&lt;h1&gt;Product Discount Calculator&lt;/h1&gt;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&lt;form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action="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method="post"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&lt;div id="data"&gt;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&lt;label&gt;Product Description:&lt;/label&gt;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&lt;input type="text"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&lt;label&gt;List Price:&lt;/label&gt;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&lt;input type="text"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2A3BA-E9B9-4921-BBB4-40224C01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F3293-1C7E-4DEE-9BB1-1FB6AAB8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5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911D-41DD-42C5-9A30-EFDC936B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file (index.html)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6A72A-7E38-4B44-97EA-1A2D7633F6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543800" cy="4876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&lt;label&gt;Discount Percent:&lt;/label&gt;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&lt;input type="text"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name="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&lt;span&gt;%&lt;/span&gt;&lt;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&lt;/div&gt;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&lt;div id="buttons"&gt;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&lt;label&gt;&amp;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;&lt;/label&gt;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&lt;input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type="submit"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value="Calculate Discount"&gt;&lt;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&lt;/div&gt;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&lt;/form&gt;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&lt;/main&gt;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5151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1DFE4-2978-4CA1-9F16-8C64DF23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02EEB-F76A-405C-ACBC-7DE83264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3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0E56-25EF-4AAE-A723-4682E3AF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CSS file (main.css)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3B04-B5B9-4BAB-B887-172CFA4563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body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font-family: Arial, Helvetica, sans-serif;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margin: 1em;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padding: 0;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display: block;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width: 450px;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margin: 0 auto;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padding: 1.5em;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background: white;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border: 2px solid navy;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h1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color: navy;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label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width: 10em;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padding-right: 1em;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float: left;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81ACF-5F97-4F22-A27F-C5557E1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4A740-71DD-4A48-9AD5-E04ED900F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D82D-DA5A-4FF9-A36B-9B72EC262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CSS file (main.css)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0649D-02B4-4F11-88BE-CC7752F43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#data input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float: left;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width: 15em;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margin-bottom: .5em;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#data span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padding-left: .25em;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#buttons input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float: left;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margin-bottom: .5em;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clear: left;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4B9AB-075F-4B60-BB12-4B9FEFBF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EC07F2-7C8D-4207-9AF6-7CC40275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7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DD76-AE76-45F4-848D-CE900D7F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(part 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E6452-F295-4AFD-B941-F7B18EB67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get the data from the form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$_POST['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$_POST['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$_POST['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'];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calculate the discount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$discount =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.01;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$discount;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apply formatting to the dollar and percent amounts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"$".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2);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1)."%";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"$".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($discount, 2);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"$".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number_format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2);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escape the unformatted input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product_description_escaped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htmlspecialchars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?&gt;</a:t>
            </a:r>
            <a:endParaRPr lang="en-US" sz="1400" b="1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0D6B4-5BA2-42A4-8323-EDA73C50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5BACE-D2FA-4213-92DB-0A50545C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10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8EB1-BBA9-4BFA-A608-30AE0E19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8B7F0-2CFD-4F7B-B8D2-04365A784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&lt;title&gt;Product Discount Calculator&lt;/title&gt;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="main.css"&gt;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&lt;main&gt;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&lt;h1&gt;Product Discount Calculator&lt;/h1&gt;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&lt;label&gt;Product Description:&lt;/label&gt;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product_description_escaped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&lt;label&gt;List Price:&lt;/label&gt;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469D8-59A6-4373-B90E-722CC05A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71327-9EA7-4608-88B2-64D55983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B9EC-9F9D-4FBA-AE86-8775BE69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file (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display_discount.php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9B65-EE3E-434B-B707-48602A07D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696200" cy="4876800"/>
          </a:xfrm>
        </p:spPr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Percent:&lt;/label&gt;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discount_percent_formatted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Amount:&lt;/label&gt;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&lt;label&gt;Discount Price:&lt;/label&gt;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&lt;span&gt;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&lt;?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echo $</a:t>
            </a:r>
            <a:r>
              <a:rPr lang="en-US" sz="1400" b="1" dirty="0" err="1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discount_price_formatted</a:t>
            </a:r>
            <a:r>
              <a:rPr lang="en-US" sz="1400" b="1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?&gt;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&lt;/span&gt;&lt;</a:t>
            </a:r>
            <a:r>
              <a:rPr lang="en-US" sz="14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&lt;/main&gt;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862A7-2741-4C83-932E-BF1CC369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B72DC-2056-4555-8EA3-FDC6043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69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F6CE-8F7A-49B2-A4CD-FDA90E7C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Notepad++ with three tabs open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0070C4D3-B9E0-4242-9401-83608E714D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093818"/>
            <a:ext cx="5846571" cy="4773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5B00C-0B73-4DB4-BB3E-EA47E2C8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77801-6B49-433F-B4FF-B351623A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2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EA70-6BCE-496E-AFD5-765CC627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open files in Notepad++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292C-AE43-4F9A-B24A-8AC2F9A3F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Open button in the Notepad++ toolbar.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Right-click on the file in File Explorer and select the Edit with Notepad++.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save the current file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Save button in the toolbar.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Press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Ctrl+S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save all open files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Save All button.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B28A0-38B6-4F6B-8E84-CAB8D280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CCBB7-D544-4512-A343-D0B194CF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4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BBA2-9279-4352-A8D8-A4016D0CA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E0A8-743B-4F0A-83E1-582731AC2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components of a client-server architecture.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HTTP requests and responses.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the way a web server processes static web pages and dynamic web pages.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Explain what these software components do as a web application runs: Apache, PHP, Chrome, and MySQL.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difference between MySQL and MariaDB.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way a PHP application is deployed on your own computer or on an Internet server.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components of an HTTP URL.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46007-E18B-42C0-995E-1450CE32D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6223F-B8FC-48B3-84EA-696320E34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45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7819-F1BD-4BA1-B1A6-11E184DE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close the current file in Notepad++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67E81-DCEF-4920-AC5A-5833970EE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Close button in the toolbar.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close all open files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Close All button.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open a new file in a new tab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New button in the toolbar.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8BA95-EEAF-42AC-9D9B-4B6A2A6A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72343-79A7-4B36-9B92-94F3693D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3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CA3E-28F3-4820-B5FB-BEC2FAB8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XAMPP Control Panel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9D1CE75E-5F7D-4B94-A6A2-29DCE19B97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3667" y="1066800"/>
            <a:ext cx="7046109" cy="4572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6AF14-7C5F-45E0-94E3-67A1009E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CAD3F-663D-4025-85A1-ED8C73E5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82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DA4E-C5CD-4215-83E3-212776E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start the XAMPP control panel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12621-4B17-44A8-87E1-9487671AB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 Windows system, select the XAMPP Control Panel item from the Windows Start menu.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a macOS system, open the Applications folder, open the XAMPP folder, and double-click the manager-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osx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application.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start and stop Apache or MySQL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on its Start or Stop button.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start Apache or MySQL automatically when your computer starts, please refer to the appendixes.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7E3E-6397-453B-809D-E349F8B2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3CDF3-69A6-4B5D-8ADA-220D4EEA3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41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C1BF-024B-43D8-8224-C396F2E6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XAMPP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DBB19-7783-4EDE-8160-D0578FF58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XAMPP is a free, open-source web server package.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package includes Apache, MySQL, and an interpreter for PHP.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XAMPP can be easily installed.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XAMPP is available for Windows, macOS, and Linux systems (the X in XAMPP stands for cross-platform).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0CF49-52FC-4334-A4C0-D79CDBB67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26C0-33B9-47FC-91BC-1A9F59E4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0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0BC9-C230-46DF-B5CE-D22EECB5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directories for a PHP app on a local server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107537ED-22FA-4343-BB5D-0B62AF6FB8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143000"/>
            <a:ext cx="7999356" cy="2895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A76B6-8040-426E-ADA8-F60F0CA1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E5EE1-BEFF-4972-8836-585AA4C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0B19-B2AF-44C9-8F63-3D48338B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structure for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book_apps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ex_starts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8BBCFE04-D606-4378-9945-87696A2D2FA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0552" y="1153086"/>
            <a:ext cx="7933448" cy="44857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A1AC-D143-416C-B63F-998DB6C0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5044B-866F-4FFE-9596-757F0688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63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C61B-FCD6-467A-BD96-595E7BC0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deploy a PHP application on a local server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94990-55FB-449C-AA68-BDE0F89CC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Copy all of the directories and files for an application to the \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xampp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\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htdocs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directory on the server.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deploy the downloadable applications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 local server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Copy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book_apps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ex_starts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directories and all their contents to the \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xampp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\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htdocs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directory on the server.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deploy an application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an internet server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an FTP (File Transfer Protocol) program to upload the tested directories and files to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htdocs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directory of the Apache web server.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613B6-A399-48DD-969F-B051A818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AC4CE-1216-47D7-9308-36E5FAAB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6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9D26-5792-42F0-9A99-3A57DF631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components of an HTTP URL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59755E54-57AD-455B-B534-2B535FA624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143000"/>
            <a:ext cx="6210635" cy="762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80706-2EF5-4AE6-BFB1-8F8373CE0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614" y="2154642"/>
            <a:ext cx="7391400" cy="2209799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happens if you omit parts of a URL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omit the protocol, the default of http:// will be used.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omit the filename, one of the default filenames for the Apache web server will be used: index.htm, index.html, or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index.php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omit the filename and there is no default file, Apache will display an index of the files and directories in the path.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5A59A-EABF-41E0-B690-981235E4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72A6B-C16F-4A95-8B67-07598CB6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846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4B84-BEA2-4E1D-A6F7-BAB21631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Requesting pages from an internet web server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E8177-D8AF-451B-AA88-D700EC924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request for a specific page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http://www.murach.com/shop-books/all/index.php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request for the default (home) page of a website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http://www.murach.com/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Requesting applications from a local web server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request for the default page in an application directory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http://localhost/book_apps/ch01_product_discount/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sz="2000" b="1" spc="-1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request for a directory with no default page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http://localhost/book_apps/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A3AF2-72C0-4408-8E6E-492E6640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02D78-45E9-485E-979D-7DC0184C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51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DB13-98B0-411D-B616-AFA065D7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index of the apps in 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book_apps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directory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CB18C645-F454-4329-89A9-E2EE9B78A36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15200" cy="341862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70429-FD17-467F-8BED-CF336F30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17997-B417-48A6-866E-2BB92D9E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63F99-BE0A-42E3-BA40-DC18713E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 (part 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E41BB-7A5E-4FD5-BF3D-360D413B2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472" marR="274320" lvl="0" indent="-347472"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what happens if you omit one or more parts of a URL when you try to run an application or if you code a URL that specifies a directory that doesn’t contain a default page.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benefits of using an IDE like NetBeans for application development.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093B5-6538-49C6-B4DC-8E5C2E2BA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FE34E-24C0-42A7-A35A-8EB85D7A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8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632B-64A5-4B28-A4F3-0B3667BF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Product Discount application in Chrome 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14B7BCF8-50C5-4B0A-A61E-C4460EF3C4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15200" cy="35409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0B69A-FD0C-4382-98FE-543D5327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2FB5-AB0E-48A6-B2A3-13E8ECDC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17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67F1-E808-4F79-8813-E6F7A3AD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error displayed in Chrome 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983859A1-D0B5-4F36-A529-A9CE9FEB13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7620" y="1143000"/>
            <a:ext cx="7311980" cy="354520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125E4-ABAA-4C72-B1A5-FA90780D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E0695-7C65-40DB-946C-10738C7A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93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A633-048A-4F45-AB87-D21411CA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test a PHP page for the first time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AA07-5298-40B0-B5A0-CEA07D896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sure the Apache and MySQL servers are running.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Start a web browser and enter the URL for the application.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7345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 the page by entering both valid and invalid data, clicking on all links, and so 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retest a PHP page after you change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source code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Click the Reload or Refresh button in the browser.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23762-0DDA-4DAC-BE44-FC0672EDD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102D2-7579-4C5F-A5A1-1B4869C3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50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1EB7-0D1B-4074-B993-B63ADCB3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source code for a PHP page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32FFF5A1-CF26-40ED-8ACE-6A16296299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69540" y="1079928"/>
            <a:ext cx="4902660" cy="34920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A3A59-30BE-46E5-8C25-E35A499871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800600"/>
            <a:ext cx="7391400" cy="1219200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view the source code for a page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Right-click the page and then select the View Page Source command.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6BCF-2385-43A4-8CC5-80E4E3CD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05CFE-B1A4-45D9-BBCB-D50E39C54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81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CFA8-7F6C-42CE-A9E5-0039D42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NetBeans with three files in a project open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8D154F80-17DB-4700-A389-40D08057B03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7199" y="1171750"/>
            <a:ext cx="6669602" cy="47430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B4F89-72E4-49CF-8AF9-5793173E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F94FB-14F7-4BCB-954A-A8BF13B4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02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8045-A9A0-4477-AE71-23BB56A69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work with NetBeans projects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7F63-D1E7-440F-8F9B-D1D960121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open a project, use the Open Project button in the toolbar.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start a new project, use the New Project button in the toolbar.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close a project, right-click on the project in the Projects tab and select the Close command from the resulting menu.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work with files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open a file, use the Projects tab to navigate to the file and then double-click the file.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start a new file, select the project and click the New File button in the toolbar.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DF47E-45DD-454A-B539-AB59C3FC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BEF8E-433F-4D96-84C8-CC1BBD7D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37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99BA-030A-4D8F-8684-F229509F4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NetBeans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E40E2-7B22-4C10-901E-EF25ECB3F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NetBeans is an Integrated Development Environment (IDE) for developing PHP applications.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NetBeans can make it easier to create, edit, and test the HTML, CSS, and PHP files that you need for a web application.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NetBeans projects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NetBeans project consists of a top-level directory that contains the subdirectories and files for an application.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NetBeans adds an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nbproject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subdirectory that contains the extra files that NetBeans needs for managing the project. 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note about right-clicking in macOS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enable right-clicking with macOS you can edit the system preferences for the mouse.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23857-8135-4448-99A5-C7E75588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DE1B6-3B0A-41A8-BAB0-42EDD20F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82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0EC0-652C-4144-8121-AF950A85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Auto-completion and error marking in NetBeans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E3B4AD3-E8E4-4E1F-A36A-4F79F35762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6472185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13AD2-7600-45FC-8049-76CF3BA1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70DF6-A64F-4716-BD66-4F8EBB37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77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CF58-E6F3-413A-88D9-7601EBBF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edit a PHP file with NetBeans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265F5-8E56-4491-8652-E0BC217C5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normal editing techniques as you enter PHP code.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you see an auto-completion list, you can highlight an entry and press the Enter key to enter it into your code or you can double-click on it.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see a red error icon at the start of a line, you should fix whatever errors the line contains before you test the application.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see a yellow warning icon at the start of a line, you can hover the mouse over the icon to read the warning. Then, you can fix the issue if you want.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3688D-9DBB-4B9C-9394-7608ECC5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1F358-F9AA-4328-B153-EA2D2C95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30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E399-CF13-4E25-9E53-D2FBB3A6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test a PHP application with NetBeans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83E37-3DFD-4BA1-8D56-8B8F626581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run the current project, click on the Run Project button in the toolbar or press F6.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run other projects, right-click on the project and select the Run command.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run a file, right-click on the file and select the Run command.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DC5EF-258D-4D43-98D6-45FF6398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7DA2F-4D62-4E8E-B2E1-C5FB474C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2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C4E4-A417-4A82-85D7-0BE0B398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architecture of a web application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2B9633C-E79C-41A1-80B6-56FCBF4F2D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33904" y="1219200"/>
            <a:ext cx="6867797" cy="3429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690F-287B-4AAA-BAE2-EC7460BB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4846D-9DD5-4E09-ACE1-A548B24D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68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B557-A085-4512-8DA4-F8F23592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dialog box for starting a new project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CCA18243-9F00-4E8E-9575-F8E79C71A8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4059" y="1143000"/>
            <a:ext cx="7308574" cy="3810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90231D-9F42-491B-AA31-86188873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E6B23-5C82-4737-A1F2-7759C154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9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3B7E-5574-457F-997C-62E04C7C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dialog box for configuring a project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14CC17A-90A9-4274-9368-DC02E73BB2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29819" cy="3429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CAFBD-649C-48D1-B446-2A5F12D7B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5BF52-5831-48FB-9190-748E5BA4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43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B5B2-FA52-415E-B584-7ED6BF21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check the run configuration for a project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3B1C-7DC1-48FA-9C4C-F13386FC4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Right-click on a project in the Projects tab and select the Properties command.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Then, click on Run Configuration in the Categories list and check the Project URL.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import a project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import a project, use the New Project command, but select PHP Application with Existing Sources in the Projects list.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will step you through the import procedure.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the third step, you will be asked to check the run configuration. Here, you need to make sure the URL for running the project is correct.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83BC9-7529-44DD-AD03-22AA2C84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3A092-E8D4-4DD8-AB9E-86DA0376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3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CDF3-75BD-47CD-B3F1-8C9CABE1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architecture of the internet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ED4248F1-035A-40BB-AA2D-17235790EC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619" y="1143000"/>
            <a:ext cx="6704762" cy="38476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5B1B0-69B3-4C11-8582-79AFF41CC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C9126-0A87-414E-A147-2E7292D5C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FE53-0D97-4643-AF35-230FC75D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terms for a client-server architecture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9F5E6-F949-45E3-9513-95CFEEA13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server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client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network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router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 Area Network (LAN)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Wide Area Network (WAN)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Internet Exchange Point (IXP)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Internet Service Provider (ISP)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FF0BB-B9B5-4421-81B0-556FE84A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7A145-FD32-40A9-913B-97F27116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7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FEC8-DE16-4030-83B4-78063AD3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 static web pages are processed with PHP</a:t>
            </a:r>
            <a:endParaRPr lang="en-US" dirty="0"/>
          </a:p>
        </p:txBody>
      </p:sp>
      <p:pic>
        <p:nvPicPr>
          <p:cNvPr id="6" name="Content Placeholder 5" descr="Title describes slide">
            <a:extLst>
              <a:ext uri="{FF2B5EF4-FFF2-40B4-BE49-F238E27FC236}">
                <a16:creationId xmlns:a16="http://schemas.microsoft.com/office/drawing/2014/main" id="{A02D8D36-F4A5-4AB5-AB9D-E6FD8F9795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43000" y="1371600"/>
            <a:ext cx="6985002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080EA-F2A1-4305-8A65-BF8FBD83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E888C-C713-4C46-9883-3707565D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8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D9D8-7D41-4CAA-81A0-08F00AA8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simple HTTP request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2F0B3-94B2-4E4A-807D-47DAB8C29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/ HTTP/1.1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Host: www.example.com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simple HTTP response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HTTP/1.1 200 OK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Content-Type: text/html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Content-Length: 136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Server: Apache/2.4.51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&lt;title&gt;Example Web Page&lt;/title&gt;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&lt;p&gt;This is a sample web page&lt;/p&gt;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D43E7-68FA-4644-894D-E0E7962B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15BD4-CD7D-4EB3-84A0-190F6E8D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2189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80</TotalTime>
  <Words>3059</Words>
  <Application>Microsoft Office PowerPoint</Application>
  <PresentationFormat>On-screen Show (4:3)</PresentationFormat>
  <Paragraphs>478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PHP and MySQL (4th Edition)</vt:lpstr>
      <vt:lpstr>Objectives (part 1)</vt:lpstr>
      <vt:lpstr>Objectives (part 2)</vt:lpstr>
      <vt:lpstr>Objectives (part 3)</vt:lpstr>
      <vt:lpstr>The architecture of a web application</vt:lpstr>
      <vt:lpstr>The architecture of the internet</vt:lpstr>
      <vt:lpstr>Key terms for a client-server architecture</vt:lpstr>
      <vt:lpstr>How a static web pages are processed with PHP</vt:lpstr>
      <vt:lpstr>A simple HTTP request</vt:lpstr>
      <vt:lpstr>Two protocols that web applications depend upon</vt:lpstr>
      <vt:lpstr>How dynamic web pages are processed with PHP</vt:lpstr>
      <vt:lpstr>Key terms for web page processing</vt:lpstr>
      <vt:lpstr>Web browsers</vt:lpstr>
      <vt:lpstr>Database servers</vt:lpstr>
      <vt:lpstr>Highlights in the history of PHP</vt:lpstr>
      <vt:lpstr>Highlights in the history of MySQL</vt:lpstr>
      <vt:lpstr>Highlights in the history of MySQL (continued)</vt:lpstr>
      <vt:lpstr>MySQL notes</vt:lpstr>
      <vt:lpstr>The first page of an application (index.html)</vt:lpstr>
      <vt:lpstr>The second page (display_discount.php)</vt:lpstr>
      <vt:lpstr>The HTML file (index.html) (part 1)</vt:lpstr>
      <vt:lpstr>The HTML file (index.html) (part 2)</vt:lpstr>
      <vt:lpstr>The CSS file (main.css) (part 1)</vt:lpstr>
      <vt:lpstr>The CSS file (main.css) (part 2)</vt:lpstr>
      <vt:lpstr>The PHP file (display_discount.php) (part 1)</vt:lpstr>
      <vt:lpstr>The PHP file (display_discount.php) (part 2)</vt:lpstr>
      <vt:lpstr>The PHP file (display_discount.php) (part 3)</vt:lpstr>
      <vt:lpstr>Notepad++ with three tabs open</vt:lpstr>
      <vt:lpstr>How to open files in Notepad++</vt:lpstr>
      <vt:lpstr>How to close the current file in Notepad++</vt:lpstr>
      <vt:lpstr>The XAMPP Control Panel</vt:lpstr>
      <vt:lpstr>How to start the XAMPP control panel</vt:lpstr>
      <vt:lpstr>About XAMPP</vt:lpstr>
      <vt:lpstr>The directories for a PHP app on a local server</vt:lpstr>
      <vt:lpstr>The structure for book_apps and ex_starts</vt:lpstr>
      <vt:lpstr>How to deploy a PHP application on a local server</vt:lpstr>
      <vt:lpstr>The components of an HTTP URL</vt:lpstr>
      <vt:lpstr>Requesting pages from an internet web server</vt:lpstr>
      <vt:lpstr>An index of the apps in the book_apps directory</vt:lpstr>
      <vt:lpstr>The Product Discount application in Chrome </vt:lpstr>
      <vt:lpstr>An error displayed in Chrome </vt:lpstr>
      <vt:lpstr>How to test a PHP page for the first time</vt:lpstr>
      <vt:lpstr>The source code for a PHP page</vt:lpstr>
      <vt:lpstr>NetBeans with three files in a project open</vt:lpstr>
      <vt:lpstr>How to work with NetBeans projects</vt:lpstr>
      <vt:lpstr>About NetBeans</vt:lpstr>
      <vt:lpstr>Auto-completion and error marking in NetBeans</vt:lpstr>
      <vt:lpstr>How to edit a PHP file with NetBeans</vt:lpstr>
      <vt:lpstr>How to test a PHP application with NetBeans</vt:lpstr>
      <vt:lpstr>The dialog box for starting a new project</vt:lpstr>
      <vt:lpstr>The dialog box for configuring a project</vt:lpstr>
      <vt:lpstr>How to check the run configuration for a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Boehm</dc:creator>
  <cp:lastModifiedBy>Bethany Cabrera</cp:lastModifiedBy>
  <cp:revision>7</cp:revision>
  <cp:lastPrinted>2016-01-14T23:03:16Z</cp:lastPrinted>
  <dcterms:created xsi:type="dcterms:W3CDTF">2022-04-01T22:43:28Z</dcterms:created>
  <dcterms:modified xsi:type="dcterms:W3CDTF">2022-04-05T18:27:26Z</dcterms:modified>
</cp:coreProperties>
</file>